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309" r:id="rId3"/>
    <p:sldId id="296" r:id="rId4"/>
    <p:sldId id="304" r:id="rId5"/>
    <p:sldId id="289" r:id="rId6"/>
    <p:sldId id="295" r:id="rId7"/>
    <p:sldId id="288" r:id="rId8"/>
    <p:sldId id="286" r:id="rId9"/>
    <p:sldId id="301" r:id="rId10"/>
    <p:sldId id="307" r:id="rId11"/>
    <p:sldId id="303" r:id="rId12"/>
    <p:sldId id="287" r:id="rId13"/>
    <p:sldId id="302" r:id="rId14"/>
    <p:sldId id="29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6CDE07F-C4D2-4E81-88B9-3CA8434F481E}">
          <p14:sldIdLst>
            <p14:sldId id="256"/>
            <p14:sldId id="309"/>
            <p14:sldId id="296"/>
            <p14:sldId id="304"/>
            <p14:sldId id="289"/>
            <p14:sldId id="295"/>
            <p14:sldId id="288"/>
            <p14:sldId id="286"/>
            <p14:sldId id="301"/>
            <p14:sldId id="307"/>
            <p14:sldId id="303"/>
            <p14:sldId id="287"/>
            <p14:sldId id="302"/>
            <p14:sldId id="29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28" autoAdjust="0"/>
    <p:restoredTop sz="93284" autoAdjust="0"/>
  </p:normalViewPr>
  <p:slideViewPr>
    <p:cSldViewPr snapToGrid="0" showGuides="1">
      <p:cViewPr varScale="1">
        <p:scale>
          <a:sx n="86" d="100"/>
          <a:sy n="86" d="100"/>
        </p:scale>
        <p:origin x="9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EB7F18-DA5D-4885-82E7-378E8EF68BF5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8962CA-0818-411E-BBDE-40FDA8E6B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81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4972D-1A71-4389-A71A-DA12BB32ADC8}" type="datetime1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www.raminsami.ir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EC163-3C6B-4210-B84E-152498FD4F0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8239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6D4C-998F-47CE-8B32-1F83F2AAF5C0}" type="datetime1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www.raminsami.ir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EC163-3C6B-4210-B84E-152498FD4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218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09E05-9801-41E0-AE4A-9B4BD34675D6}" type="datetime1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www.raminsami.ir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EC163-3C6B-4210-B84E-152498FD4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721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E20C8-9193-4472-8FDD-862990AF6CAD}" type="datetime1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www.raminsami.ir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EC163-3C6B-4210-B84E-152498FD4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21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915C-DBA0-43E2-916A-44B0923A1D49}" type="datetime1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www.raminsami.ir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EC163-3C6B-4210-B84E-152498FD4F0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7435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BD4A8-5764-4077-8BE9-DE0B199A1617}" type="datetime1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www.raminsami.ir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EC163-3C6B-4210-B84E-152498FD4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7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5267A-A1EA-4BB3-8367-D58C13996FD0}" type="datetime1">
              <a:rPr lang="en-US" smtClean="0"/>
              <a:t>11/30/2022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www.raminsami.ir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EC163-3C6B-4210-B84E-152498FD4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84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11845-0AD5-4984-AB54-E9724631A1F7}" type="datetime1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www.raminsami.ir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EC163-3C6B-4210-B84E-152498FD4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50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076C3-0E75-4F49-8371-D22F4B6327B5}" type="datetime1">
              <a:rPr lang="en-US" smtClean="0"/>
              <a:t>11/30/2022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www.raminsami.ir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EC163-3C6B-4210-B84E-152498FD4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02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F94BD20-CDE9-4805-BB2D-BC5251B341FA}" type="datetime1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www.raminsami.ir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F5EC163-3C6B-4210-B84E-152498FD4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3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DC5C2-3A73-456F-B05C-45E3640EE3EF}" type="datetime1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www.raminsami.ir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EC163-3C6B-4210-B84E-152498FD4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221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8E4675A-4AFA-4443-997E-E2FB6DEBDD61}" type="datetime1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www.raminsami.ir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F5EC163-3C6B-4210-B84E-152498FD4F0E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455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R</a:t>
            </a:r>
            <a:r>
              <a:rPr lang="en-US" sz="4400" dirty="0" smtClean="0"/>
              <a:t>espiratory infectious disease</a:t>
            </a:r>
            <a:br>
              <a:rPr lang="en-US" sz="4400" dirty="0" smtClean="0"/>
            </a:br>
            <a:r>
              <a:rPr lang="en-US" sz="4400" dirty="0" smtClean="0"/>
              <a:t> (part 2 : pneumonia)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6175" y="4826924"/>
            <a:ext cx="1042506" cy="137171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/>
          <a:p>
            <a:pPr algn="ctr"/>
            <a:r>
              <a:rPr lang="en-US" dirty="0" err="1" smtClean="0"/>
              <a:t>Dr</a:t>
            </a:r>
            <a:r>
              <a:rPr lang="en-US" dirty="0" smtClean="0"/>
              <a:t> ramin </a:t>
            </a:r>
            <a:r>
              <a:rPr lang="en-US" dirty="0" err="1" smtClean="0"/>
              <a:t>sami</a:t>
            </a:r>
            <a:endParaRPr lang="fa-IR" dirty="0" smtClean="0"/>
          </a:p>
          <a:p>
            <a:pPr algn="ctr"/>
            <a:r>
              <a:rPr lang="fa-IR" dirty="0" smtClean="0"/>
              <a:t>مهر ماه 1401</a:t>
            </a:r>
          </a:p>
          <a:p>
            <a:endParaRPr lang="fa-IR" dirty="0" smtClean="0"/>
          </a:p>
          <a:p>
            <a:pPr lvl="1"/>
            <a:r>
              <a:rPr lang="fa-IR" sz="4400" dirty="0" smtClean="0"/>
              <a:t>برای شنیدن توضیحات در هر اسلاید بر روی آیکون صدا کلیک کنید</a:t>
            </a:r>
            <a:endParaRPr lang="en-US" sz="44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www.raminsami.ir</a:t>
            </a:r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73858" y="1563443"/>
            <a:ext cx="723729" cy="72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1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GB" dirty="0" smtClean="0"/>
              <a:t>Severity assessment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7643" y="1965960"/>
            <a:ext cx="8229600" cy="5068888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/>
              <a:t>CURB-65</a:t>
            </a:r>
          </a:p>
          <a:p>
            <a:pPr lvl="1" eaLnBrk="1" hangingPunct="1">
              <a:defRPr/>
            </a:pPr>
            <a:r>
              <a:rPr lang="en-GB" b="1" u="sng" dirty="0" smtClean="0"/>
              <a:t>C</a:t>
            </a:r>
            <a:r>
              <a:rPr lang="en-GB" sz="2400" dirty="0"/>
              <a:t>onfusion</a:t>
            </a:r>
          </a:p>
          <a:p>
            <a:pPr lvl="1" eaLnBrk="1" hangingPunct="1">
              <a:defRPr/>
            </a:pPr>
            <a:r>
              <a:rPr lang="en-GB" b="1" u="sng" dirty="0" smtClean="0"/>
              <a:t>U</a:t>
            </a:r>
            <a:r>
              <a:rPr lang="en-GB" sz="2400" dirty="0"/>
              <a:t>rea &gt;7mmol/L</a:t>
            </a:r>
          </a:p>
          <a:p>
            <a:pPr lvl="1" eaLnBrk="1" hangingPunct="1">
              <a:defRPr/>
            </a:pPr>
            <a:r>
              <a:rPr lang="en-GB" b="1" u="sng" dirty="0" smtClean="0"/>
              <a:t>R</a:t>
            </a:r>
            <a:r>
              <a:rPr lang="en-GB" sz="2400" dirty="0"/>
              <a:t>espiratory rate &gt;30</a:t>
            </a:r>
          </a:p>
          <a:p>
            <a:pPr lvl="1" eaLnBrk="1" hangingPunct="1">
              <a:defRPr/>
            </a:pPr>
            <a:r>
              <a:rPr lang="en-GB" b="1" u="sng" dirty="0" smtClean="0"/>
              <a:t>B</a:t>
            </a:r>
            <a:r>
              <a:rPr lang="en-GB" sz="2400" dirty="0"/>
              <a:t>lood pressure diastolic &lt;60mmHg or systolic &lt;90</a:t>
            </a:r>
          </a:p>
          <a:p>
            <a:pPr lvl="1" eaLnBrk="1" hangingPunct="1">
              <a:defRPr/>
            </a:pPr>
            <a:r>
              <a:rPr lang="en-GB" sz="2400" dirty="0"/>
              <a:t>≥</a:t>
            </a:r>
            <a:r>
              <a:rPr lang="en-GB" b="1" u="sng" dirty="0" smtClean="0"/>
              <a:t>65</a:t>
            </a:r>
            <a:r>
              <a:rPr lang="en-GB" sz="2400" dirty="0"/>
              <a:t> years old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endParaRPr lang="en-GB" sz="2400" dirty="0"/>
          </a:p>
          <a:p>
            <a:pPr eaLnBrk="1" hangingPunct="1">
              <a:defRPr/>
            </a:pPr>
            <a:r>
              <a:rPr lang="en-GB" dirty="0"/>
              <a:t>0-1-may be suitable for outpatient Rx</a:t>
            </a:r>
          </a:p>
          <a:p>
            <a:pPr eaLnBrk="1" hangingPunct="1">
              <a:defRPr/>
            </a:pPr>
            <a:r>
              <a:rPr lang="en-GB" dirty="0"/>
              <a:t>2 Hospital Rx, consider other features too (e.g. PaO</a:t>
            </a:r>
            <a:r>
              <a:rPr lang="en-GB" baseline="-25000" dirty="0"/>
              <a:t>2</a:t>
            </a:r>
            <a:r>
              <a:rPr lang="en-GB" dirty="0"/>
              <a:t>)</a:t>
            </a:r>
          </a:p>
          <a:p>
            <a:pPr eaLnBrk="1" hangingPunct="1">
              <a:defRPr/>
            </a:pPr>
            <a:r>
              <a:rPr lang="en-GB" dirty="0"/>
              <a:t>≥3 Severe disease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8944" y="182820"/>
            <a:ext cx="1042506" cy="137171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0849" y="9372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7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46258" b="24029"/>
          <a:stretch/>
        </p:blipFill>
        <p:spPr>
          <a:xfrm>
            <a:off x="2565345" y="3322523"/>
            <a:ext cx="7524206" cy="223567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www.raminsami.ir</a:t>
            </a:r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26816" y="2153565"/>
            <a:ext cx="970771" cy="97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86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854" y="191193"/>
            <a:ext cx="1041062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4551" t="14093" r="20702" b="46010"/>
          <a:stretch/>
        </p:blipFill>
        <p:spPr>
          <a:xfrm>
            <a:off x="1776547" y="104502"/>
            <a:ext cx="8804367" cy="60398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34440" y="0"/>
            <a:ext cx="809897" cy="411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www.raminsami.ir</a:t>
            </a:r>
            <a:endParaRPr lang="en-US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640" y="2756570"/>
            <a:ext cx="667755" cy="66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57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854" y="191193"/>
            <a:ext cx="1041062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741" t="54117" r="3330" b="8457"/>
          <a:stretch/>
        </p:blipFill>
        <p:spPr>
          <a:xfrm>
            <a:off x="84909" y="1469571"/>
            <a:ext cx="12038136" cy="446749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www.raminsami.ir</a:t>
            </a:r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2332" y="135059"/>
            <a:ext cx="815337" cy="81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5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854" y="191193"/>
            <a:ext cx="1041062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www.raminsami.ir</a:t>
            </a:r>
            <a:endParaRPr lang="en-US"/>
          </a:p>
        </p:txBody>
      </p:sp>
      <p:pic>
        <p:nvPicPr>
          <p:cNvPr id="1026" name="Picture 2" descr="ضرورت و لزوم جمع بندی &amp;gt; Mobtakeran مبتکران &amp;gt; مقالات مشاوره تحصیلی و آموزشی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451" y="1730169"/>
            <a:ext cx="5587376" cy="427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57701" y="328781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8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/>
              <a:t>laboratory investigation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8634" y="2264898"/>
            <a:ext cx="9777046" cy="3604196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altLang="en-US" dirty="0" smtClean="0"/>
              <a:t>CBC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altLang="en-US" dirty="0" smtClean="0"/>
              <a:t>CRP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altLang="en-US" dirty="0" smtClean="0"/>
              <a:t>PCT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altLang="en-US" dirty="0" smtClean="0"/>
              <a:t>Biochemistry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altLang="en-US" dirty="0" smtClean="0"/>
              <a:t>LDH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altLang="en-US" dirty="0" smtClean="0"/>
              <a:t>VBG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altLang="en-US" dirty="0" smtClean="0"/>
              <a:t>…….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29822" y="8593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65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Differential 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•</a:t>
            </a:r>
            <a:r>
              <a:rPr lang="en-US" dirty="0"/>
              <a:t>Pulmonary embolism</a:t>
            </a:r>
          </a:p>
          <a:p>
            <a:r>
              <a:rPr lang="en-US" dirty="0"/>
              <a:t>•Pulmonary hemorrhage</a:t>
            </a:r>
          </a:p>
          <a:p>
            <a:r>
              <a:rPr lang="en-US" dirty="0"/>
              <a:t>•Atelectasis</a:t>
            </a:r>
          </a:p>
          <a:p>
            <a:r>
              <a:rPr lang="en-US" dirty="0"/>
              <a:t>•Aspiration or chemical pneumonitis</a:t>
            </a:r>
          </a:p>
          <a:p>
            <a:r>
              <a:rPr lang="en-US" dirty="0"/>
              <a:t>•Drug </a:t>
            </a:r>
            <a:r>
              <a:rPr lang="en-US" dirty="0" smtClean="0"/>
              <a:t>reactions</a:t>
            </a:r>
            <a:endParaRPr lang="en-US" dirty="0"/>
          </a:p>
          <a:p>
            <a:r>
              <a:rPr lang="en-US" dirty="0"/>
              <a:t>•Lung cancer</a:t>
            </a:r>
          </a:p>
          <a:p>
            <a:r>
              <a:rPr lang="en-US" dirty="0"/>
              <a:t>•Collagen vascular diseases</a:t>
            </a:r>
          </a:p>
          <a:p>
            <a:r>
              <a:rPr lang="en-US" dirty="0" smtClean="0"/>
              <a:t>•CHF</a:t>
            </a:r>
            <a:endParaRPr lang="en-US" dirty="0"/>
          </a:p>
          <a:p>
            <a:r>
              <a:rPr lang="en-US" dirty="0" smtClean="0"/>
              <a:t>•</a:t>
            </a:r>
            <a:r>
              <a:rPr lang="en-US" dirty="0"/>
              <a:t>Interstitial lung diseases</a:t>
            </a:r>
          </a:p>
        </p:txBody>
      </p:sp>
      <p:pic>
        <p:nvPicPr>
          <p:cNvPr id="9218" name="Picture 2" descr="The Radiology Assistant : Heart Failu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902" y="2932611"/>
            <a:ext cx="3274074" cy="250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5297" y="2523036"/>
            <a:ext cx="3117806" cy="327440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www.raminsami.ir</a:t>
            </a:r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94172" y="667657"/>
            <a:ext cx="746261" cy="74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14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Microbiologic test 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854" y="191193"/>
            <a:ext cx="1041062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/>
              <a:t>Sputum Gram stain and culture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Blood </a:t>
            </a:r>
            <a:r>
              <a:rPr lang="en-US" dirty="0"/>
              <a:t>cultures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Urinary </a:t>
            </a:r>
            <a:r>
              <a:rPr lang="en-US" dirty="0"/>
              <a:t>antigen testing </a:t>
            </a:r>
            <a:endParaRPr lang="en-US" dirty="0" smtClean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/>
              <a:t>Immunology assay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PCR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i="1" dirty="0">
                <a:latin typeface="Algerian" panose="04020705040A02060702" pitchFamily="82" charset="0"/>
              </a:rPr>
              <a:t> </a:t>
            </a:r>
            <a:r>
              <a:rPr lang="en-US" sz="3200" i="1" dirty="0" smtClean="0">
                <a:latin typeface="Algerian" panose="04020705040A02060702" pitchFamily="82" charset="0"/>
              </a:rPr>
              <a:t>               Indication ?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7846" y="2899506"/>
            <a:ext cx="3228731" cy="2152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9742" y="1840279"/>
            <a:ext cx="2162175" cy="2114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7083" y="4081585"/>
            <a:ext cx="2143125" cy="2133600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www.raminsami.ir</a:t>
            </a:r>
            <a:endParaRPr lang="en-US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3003" y="707434"/>
            <a:ext cx="686138" cy="68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606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Complication (Intrathoracic)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854" y="191193"/>
            <a:ext cx="1041062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Necrotizing pneumonia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Lung Abscess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Para pneumonic effusion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Empyema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Thoracic invasion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1239" t="9343" r="9376" b="10231"/>
          <a:stretch/>
        </p:blipFill>
        <p:spPr>
          <a:xfrm flipH="1">
            <a:off x="8142512" y="3482672"/>
            <a:ext cx="3625604" cy="2493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8104" t="13862" r="12204" b="18146"/>
          <a:stretch/>
        </p:blipFill>
        <p:spPr>
          <a:xfrm>
            <a:off x="4460933" y="2076528"/>
            <a:ext cx="3450616" cy="2368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www.raminsami.ir</a:t>
            </a:r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71803" y="842069"/>
            <a:ext cx="635650" cy="63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89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Complication (Empyema) 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854" y="191193"/>
            <a:ext cx="1041062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337849" y="1889760"/>
            <a:ext cx="2618404" cy="16842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54215"/>
          <a:stretch/>
        </p:blipFill>
        <p:spPr>
          <a:xfrm>
            <a:off x="953589" y="1882958"/>
            <a:ext cx="2373086" cy="44817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6204" y="3742508"/>
            <a:ext cx="2262759" cy="2483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26312" r="25342"/>
          <a:stretch/>
        </p:blipFill>
        <p:spPr>
          <a:xfrm>
            <a:off x="7811587" y="2148882"/>
            <a:ext cx="2943774" cy="355741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www.raminsami.ir</a:t>
            </a:r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11587" y="830638"/>
            <a:ext cx="562934" cy="56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0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 Complication (Extra thoracic)</a:t>
            </a:r>
            <a:endParaRPr lang="en-US" sz="4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854" y="191193"/>
            <a:ext cx="1041062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Sepsis</a:t>
            </a:r>
          </a:p>
          <a:p>
            <a:r>
              <a:rPr lang="en-US" dirty="0" smtClean="0"/>
              <a:t>Other organ involvement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www.raminsami.ir</a:t>
            </a:r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9838" y="913315"/>
            <a:ext cx="683455" cy="68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6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7785" y="0"/>
            <a:ext cx="8092441" cy="1450757"/>
          </a:xfrm>
        </p:spPr>
        <p:txBody>
          <a:bodyPr>
            <a:normAutofit/>
          </a:bodyPr>
          <a:lstStyle/>
          <a:p>
            <a:r>
              <a:rPr lang="en-US" sz="4000" dirty="0" smtClean="0"/>
              <a:t> </a:t>
            </a:r>
            <a:r>
              <a:rPr lang="en-US" sz="4000" dirty="0"/>
              <a:t>Defining severity and site of care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854" y="191193"/>
            <a:ext cx="1041062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051496" y="1820166"/>
            <a:ext cx="3629464" cy="449095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www.raminsami.ir</a:t>
            </a:r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42474" y="769452"/>
            <a:ext cx="681305" cy="68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7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307" y="876993"/>
            <a:ext cx="9052560" cy="425323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    Defining </a:t>
            </a:r>
            <a:r>
              <a:rPr lang="en-US" sz="4000" dirty="0"/>
              <a:t>severity and site of care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854" y="191193"/>
            <a:ext cx="1041062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196472" y="1896920"/>
            <a:ext cx="6173805" cy="428534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www.raminsami.ir</a:t>
            </a:r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37521" y="812494"/>
            <a:ext cx="562750" cy="5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8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3203</TotalTime>
  <Words>183</Words>
  <Application>Microsoft Office PowerPoint</Application>
  <PresentationFormat>Widescreen</PresentationFormat>
  <Paragraphs>69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Algerian</vt:lpstr>
      <vt:lpstr>Arial</vt:lpstr>
      <vt:lpstr>Calibri</vt:lpstr>
      <vt:lpstr>Calibri Light</vt:lpstr>
      <vt:lpstr>Wingdings</vt:lpstr>
      <vt:lpstr>Retrospect</vt:lpstr>
      <vt:lpstr>Respiratory infectious disease  (part 2 : pneumonia)</vt:lpstr>
      <vt:lpstr>laboratory investigation</vt:lpstr>
      <vt:lpstr>Differential diagnosis</vt:lpstr>
      <vt:lpstr>Microbiologic test </vt:lpstr>
      <vt:lpstr>Complication (Intrathoracic)</vt:lpstr>
      <vt:lpstr>Complication (Empyema) </vt:lpstr>
      <vt:lpstr> Complication (Extra thoracic)</vt:lpstr>
      <vt:lpstr> Defining severity and site of care</vt:lpstr>
      <vt:lpstr>    Defining severity and site of care</vt:lpstr>
      <vt:lpstr>Severity assessment</vt:lpstr>
      <vt:lpstr>PowerPoint Presentation</vt:lpstr>
      <vt:lpstr> </vt:lpstr>
      <vt:lpstr> </vt:lpstr>
      <vt:lpstr> 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Approach to respiratory infectious disease</dc:title>
  <dc:creator>ramin</dc:creator>
  <cp:lastModifiedBy>ba</cp:lastModifiedBy>
  <cp:revision>92</cp:revision>
  <dcterms:created xsi:type="dcterms:W3CDTF">2021-10-01T08:50:54Z</dcterms:created>
  <dcterms:modified xsi:type="dcterms:W3CDTF">2022-11-30T08:15:29Z</dcterms:modified>
</cp:coreProperties>
</file>