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56" r:id="rId2"/>
    <p:sldId id="274" r:id="rId3"/>
    <p:sldId id="275" r:id="rId4"/>
    <p:sldId id="280" r:id="rId5"/>
    <p:sldId id="279" r:id="rId6"/>
    <p:sldId id="278" r:id="rId7"/>
    <p:sldId id="284" r:id="rId8"/>
    <p:sldId id="285" r:id="rId9"/>
    <p:sldId id="277" r:id="rId10"/>
    <p:sldId id="291" r:id="rId11"/>
    <p:sldId id="292" r:id="rId12"/>
    <p:sldId id="293" r:id="rId13"/>
    <p:sldId id="305" r:id="rId14"/>
    <p:sldId id="297" r:id="rId15"/>
    <p:sldId id="308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86CDE07F-C4D2-4E81-88B9-3CA8434F481E}">
          <p14:sldIdLst>
            <p14:sldId id="256"/>
            <p14:sldId id="274"/>
            <p14:sldId id="275"/>
            <p14:sldId id="280"/>
            <p14:sldId id="279"/>
            <p14:sldId id="278"/>
            <p14:sldId id="284"/>
            <p14:sldId id="285"/>
            <p14:sldId id="277"/>
            <p14:sldId id="291"/>
            <p14:sldId id="292"/>
            <p14:sldId id="293"/>
            <p14:sldId id="305"/>
            <p14:sldId id="297"/>
            <p14:sldId id="30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284" autoAdjust="0"/>
  </p:normalViewPr>
  <p:slideViewPr>
    <p:cSldViewPr snapToGrid="0" showGuides="1">
      <p:cViewPr varScale="1">
        <p:scale>
          <a:sx n="86" d="100"/>
          <a:sy n="86" d="100"/>
        </p:scale>
        <p:origin x="66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EB7F18-DA5D-4885-82E7-378E8EF68BF5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8962CA-0818-411E-BBDE-40FDA8E6BA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0813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4972D-1A71-4389-A71A-DA12BB32ADC8}" type="datetime1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www.raminsami.ir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EC163-3C6B-4210-B84E-152498FD4F0E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82397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D6D4C-998F-47CE-8B32-1F83F2AAF5C0}" type="datetime1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www.raminsami.ir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EC163-3C6B-4210-B84E-152498FD4F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2188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09E05-9801-41E0-AE4A-9B4BD34675D6}" type="datetime1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www.raminsami.ir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EC163-3C6B-4210-B84E-152498FD4F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7213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E20C8-9193-4472-8FDD-862990AF6CAD}" type="datetime1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www.raminsami.ir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EC163-3C6B-4210-B84E-152498FD4F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1214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2915C-DBA0-43E2-916A-44B0923A1D49}" type="datetime1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www.raminsami.ir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EC163-3C6B-4210-B84E-152498FD4F0E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74351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BD4A8-5764-4077-8BE9-DE0B199A1617}" type="datetime1">
              <a:rPr lang="en-US" smtClean="0"/>
              <a:t>11/30/2022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www.raminsami.ir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EC163-3C6B-4210-B84E-152498FD4F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076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5267A-A1EA-4BB3-8367-D58C13996FD0}" type="datetime1">
              <a:rPr lang="en-US" smtClean="0"/>
              <a:t>11/30/2022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www.raminsami.ir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EC163-3C6B-4210-B84E-152498FD4F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6840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11845-0AD5-4984-AB54-E9724631A1F7}" type="datetime1">
              <a:rPr lang="en-US" smtClean="0"/>
              <a:t>11/30/2022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www.raminsami.ir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EC163-3C6B-4210-B84E-152498FD4F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0504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076C3-0E75-4F49-8371-D22F4B6327B5}" type="datetime1">
              <a:rPr lang="en-US" smtClean="0"/>
              <a:t>11/30/2022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www.raminsami.ir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EC163-3C6B-4210-B84E-152498FD4F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7025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BF94BD20-CDE9-4805-BB2D-BC5251B341FA}" type="datetime1">
              <a:rPr lang="en-US" smtClean="0"/>
              <a:t>11/30/2022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www.raminsami.ir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F5EC163-3C6B-4210-B84E-152498FD4F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038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DC5C2-3A73-456F-B05C-45E3640EE3EF}" type="datetime1">
              <a:rPr lang="en-US" smtClean="0"/>
              <a:t>11/30/2022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www.raminsami.ir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EC163-3C6B-4210-B84E-152498FD4F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2215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D8E4675A-4AFA-4443-997E-E2FB6DEBDD61}" type="datetime1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www.raminsami.ir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CF5EC163-3C6B-4210-B84E-152498FD4F0E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7455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7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4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.png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3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4.png"/><Relationship Id="rId9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12.jpe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image" Target="../media/image13.gif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R</a:t>
            </a:r>
            <a:r>
              <a:rPr lang="en-US" sz="4400" dirty="0" smtClean="0"/>
              <a:t>espiratory infectious disease</a:t>
            </a:r>
            <a:br>
              <a:rPr lang="en-US" sz="4400" dirty="0" smtClean="0"/>
            </a:br>
            <a:r>
              <a:rPr lang="en-US" sz="4400" dirty="0" smtClean="0"/>
              <a:t> (part 2 : pneumonia)</a:t>
            </a:r>
            <a:endParaRPr lang="en-US" sz="4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56175" y="4826924"/>
            <a:ext cx="1042506" cy="1371719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47500" lnSpcReduction="20000"/>
          </a:bodyPr>
          <a:lstStyle/>
          <a:p>
            <a:pPr algn="ctr"/>
            <a:r>
              <a:rPr lang="en-US" dirty="0" err="1" smtClean="0"/>
              <a:t>Dr</a:t>
            </a:r>
            <a:r>
              <a:rPr lang="en-US" dirty="0" smtClean="0"/>
              <a:t> ramin </a:t>
            </a:r>
            <a:r>
              <a:rPr lang="en-US" dirty="0" err="1" smtClean="0"/>
              <a:t>sami</a:t>
            </a:r>
            <a:endParaRPr lang="fa-IR" dirty="0" smtClean="0"/>
          </a:p>
          <a:p>
            <a:pPr algn="ctr"/>
            <a:r>
              <a:rPr lang="fa-IR" dirty="0" smtClean="0"/>
              <a:t>مهر ماه 1401</a:t>
            </a:r>
          </a:p>
          <a:p>
            <a:endParaRPr lang="fa-IR" dirty="0" smtClean="0"/>
          </a:p>
          <a:p>
            <a:pPr lvl="1"/>
            <a:r>
              <a:rPr lang="fa-IR" sz="4400" dirty="0" smtClean="0"/>
              <a:t>برای شنیدن توضیحات در هر اسلاید بر روی آیکون صدا کلیک کنید</a:t>
            </a:r>
            <a:endParaRPr lang="en-US" sz="4400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www.raminsami.ir</a:t>
            </a:r>
            <a:endParaRPr lang="en-US"/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73858" y="1563443"/>
            <a:ext cx="723729" cy="723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112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9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Acute pneumonia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presentation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 rotWithShape="1">
          <a:blip r:embed="rId4"/>
          <a:srcRect r="4863"/>
          <a:stretch/>
        </p:blipFill>
        <p:spPr>
          <a:xfrm>
            <a:off x="944786" y="2805888"/>
            <a:ext cx="1981308" cy="2814327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38185" y="1846052"/>
            <a:ext cx="6717495" cy="736282"/>
          </a:xfrm>
        </p:spPr>
        <p:txBody>
          <a:bodyPr/>
          <a:lstStyle/>
          <a:p>
            <a:r>
              <a:rPr lang="en-US" dirty="0" smtClean="0"/>
              <a:t>Microbiology                                              Imaging             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5"/>
          <a:stretch>
            <a:fillRect/>
          </a:stretch>
        </p:blipFill>
        <p:spPr>
          <a:xfrm>
            <a:off x="4025591" y="2833272"/>
            <a:ext cx="2371084" cy="141816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92498" y="4547323"/>
            <a:ext cx="2294208" cy="152947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57886" y="2836004"/>
            <a:ext cx="3316513" cy="2900909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www.raminsami.ir</a:t>
            </a:r>
            <a:endParaRPr lang="en-US"/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682154" y="834388"/>
            <a:ext cx="693819" cy="6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7057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1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 acute pneumonia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presentation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38185" y="1846052"/>
            <a:ext cx="6717495" cy="736282"/>
          </a:xfrm>
        </p:spPr>
        <p:txBody>
          <a:bodyPr/>
          <a:lstStyle/>
          <a:p>
            <a:r>
              <a:rPr lang="en-US" dirty="0" smtClean="0"/>
              <a:t>Microbiology                                              Imaging             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405160" y="2656222"/>
            <a:ext cx="3100039" cy="3100039"/>
          </a:xfrm>
          <a:prstGeom prst="rect">
            <a:avLst/>
          </a:prstGeom>
        </p:spPr>
      </p:pic>
      <p:pic>
        <p:nvPicPr>
          <p:cNvPr id="13" name="Content Placeholder 12"/>
          <p:cNvPicPr>
            <a:picLocks noGrp="1" noChangeAspect="1"/>
          </p:cNvPicPr>
          <p:nvPr>
            <p:ph sz="quarter" idx="4"/>
          </p:nvPr>
        </p:nvPicPr>
        <p:blipFill>
          <a:blip r:embed="rId5"/>
          <a:stretch>
            <a:fillRect/>
          </a:stretch>
        </p:blipFill>
        <p:spPr>
          <a:xfrm>
            <a:off x="7990955" y="2734282"/>
            <a:ext cx="2706074" cy="307476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/>
          <a:srcRect l="18530" r="12015"/>
          <a:stretch/>
        </p:blipFill>
        <p:spPr>
          <a:xfrm>
            <a:off x="3993945" y="2698241"/>
            <a:ext cx="3546250" cy="3136502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www.raminsami.ir</a:t>
            </a:r>
            <a:endParaRPr lang="en-US"/>
          </a:p>
        </p:txBody>
      </p:sp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033846" y="821442"/>
            <a:ext cx="684326" cy="684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1373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37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Chronic pneumonia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presentation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28308" y="1846052"/>
            <a:ext cx="6427372" cy="736282"/>
          </a:xfrm>
        </p:spPr>
        <p:txBody>
          <a:bodyPr/>
          <a:lstStyle/>
          <a:p>
            <a:r>
              <a:rPr lang="en-US" dirty="0" smtClean="0"/>
              <a:t>Microbiology                                                             Imaging             </a:t>
            </a:r>
            <a:endParaRPr lang="en-US" dirty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291420" y="3272971"/>
            <a:ext cx="3257323" cy="2171548"/>
          </a:xfrm>
          <a:prstGeom prst="rect">
            <a:avLst/>
          </a:prstGeom>
        </p:spPr>
      </p:pic>
      <p:pic>
        <p:nvPicPr>
          <p:cNvPr id="15" name="Content Placeholder 14"/>
          <p:cNvPicPr>
            <a:picLocks noGrp="1" noChangeAspect="1"/>
          </p:cNvPicPr>
          <p:nvPr>
            <p:ph sz="quarter" idx="4"/>
          </p:nvPr>
        </p:nvPicPr>
        <p:blipFill>
          <a:blip r:embed="rId5"/>
          <a:stretch>
            <a:fillRect/>
          </a:stretch>
        </p:blipFill>
        <p:spPr>
          <a:xfrm>
            <a:off x="8784227" y="2621940"/>
            <a:ext cx="2972816" cy="3378200"/>
          </a:xfrm>
          <a:prstGeom prst="rect">
            <a:avLst/>
          </a:prstGeom>
        </p:spPr>
      </p:pic>
      <p:sp>
        <p:nvSpPr>
          <p:cNvPr id="12" name="AutoShape 2" descr="Fungiplex® Aspergillus | Bruke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11077" y="4470558"/>
            <a:ext cx="2934677" cy="195289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/>
          <a:srcRect l="9817" r="21402"/>
          <a:stretch/>
        </p:blipFill>
        <p:spPr>
          <a:xfrm>
            <a:off x="4564184" y="2562540"/>
            <a:ext cx="3094891" cy="1771195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www.raminsami.ir</a:t>
            </a:r>
            <a:endParaRPr lang="en-US"/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710289" y="671789"/>
            <a:ext cx="822759" cy="822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1330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06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0"/>
            <a:ext cx="10058400" cy="1450757"/>
          </a:xfrm>
        </p:spPr>
        <p:txBody>
          <a:bodyPr>
            <a:normAutofit/>
          </a:bodyPr>
          <a:lstStyle/>
          <a:p>
            <a:r>
              <a:rPr lang="en-US" sz="4400" dirty="0" smtClean="0"/>
              <a:t>Extra pulmonary presentation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Constitutional </a:t>
            </a:r>
          </a:p>
          <a:p>
            <a:endParaRPr lang="en-US" dirty="0"/>
          </a:p>
          <a:p>
            <a:r>
              <a:rPr lang="en-US" dirty="0" smtClean="0"/>
              <a:t>Organ presentation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www.raminsami.ir</a:t>
            </a:r>
            <a:endParaRPr lang="en-US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83151" y="603240"/>
            <a:ext cx="804203" cy="804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97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71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Diagnosis of pneumonia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History</a:t>
            </a:r>
          </a:p>
          <a:p>
            <a:r>
              <a:rPr lang="en-US" dirty="0" smtClean="0"/>
              <a:t>Physical Exam (</a:t>
            </a:r>
            <a:r>
              <a:rPr lang="en-US" dirty="0" smtClean="0">
                <a:solidFill>
                  <a:srgbClr val="FF0000"/>
                </a:solidFill>
              </a:rPr>
              <a:t>RR </a:t>
            </a:r>
            <a:r>
              <a:rPr lang="en-US" dirty="0" smtClean="0"/>
              <a:t>…………)</a:t>
            </a:r>
          </a:p>
          <a:p>
            <a:r>
              <a:rPr lang="en-US" dirty="0" smtClean="0"/>
              <a:t>Imaging</a:t>
            </a:r>
          </a:p>
          <a:p>
            <a:r>
              <a:rPr lang="en-US" dirty="0" smtClean="0"/>
              <a:t>Microbiological evaluation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1510" y="2651759"/>
            <a:ext cx="3206169" cy="2601005"/>
          </a:xfrm>
          <a:prstGeom prst="rect">
            <a:avLst/>
          </a:prstGeom>
        </p:spPr>
      </p:pic>
      <p:pic>
        <p:nvPicPr>
          <p:cNvPr id="8194" name="Picture 2" descr="Imaging of pneumonia: trends and algorithms | European Respiratory Society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791" y="2775856"/>
            <a:ext cx="3175152" cy="2212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www.raminsami.ir</a:t>
            </a:r>
            <a:endParaRPr lang="en-US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41808" y="860529"/>
            <a:ext cx="679493" cy="679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809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87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dirty="0" smtClean="0"/>
              <a:t>Microbiological investigation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78634" y="2264898"/>
            <a:ext cx="9777046" cy="3604196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GB" altLang="en-US" dirty="0" smtClean="0"/>
              <a:t>Sputum smear 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GB" altLang="en-US" dirty="0" smtClean="0"/>
              <a:t>Sputum culture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GB" altLang="en-US" dirty="0" smtClean="0"/>
              <a:t>Blood culture 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GB" altLang="en-US" dirty="0" smtClean="0"/>
              <a:t>Serology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GB" altLang="en-US" dirty="0" smtClean="0"/>
              <a:t>PCR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GB" altLang="en-US" dirty="0"/>
              <a:t>A</a:t>
            </a:r>
            <a:r>
              <a:rPr lang="en-GB" altLang="en-US" dirty="0" smtClean="0"/>
              <a:t>ntigen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0769" y="2430067"/>
            <a:ext cx="2505673" cy="2926334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68973" y="10119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86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6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  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6854" y="191193"/>
            <a:ext cx="1041062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l="40048" t="25483" r="1999" b="5940"/>
          <a:stretch/>
        </p:blipFill>
        <p:spPr>
          <a:xfrm>
            <a:off x="880741" y="2238317"/>
            <a:ext cx="4566390" cy="28458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r="1656" b="12131"/>
          <a:stretch/>
        </p:blipFill>
        <p:spPr>
          <a:xfrm>
            <a:off x="6440782" y="2005977"/>
            <a:ext cx="4100062" cy="2930661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www.raminsami.ir</a:t>
            </a:r>
            <a:endParaRPr lang="en-US"/>
          </a:p>
        </p:txBody>
      </p:sp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275385" y="628120"/>
            <a:ext cx="731793" cy="731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553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41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Introduction 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6854" y="191193"/>
            <a:ext cx="1041062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Bronchopneumonia | Radiology Case | Radiopaedia.or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19" t="10305" r="5520" b="15088"/>
          <a:stretch/>
        </p:blipFill>
        <p:spPr bwMode="auto">
          <a:xfrm>
            <a:off x="3990908" y="3343731"/>
            <a:ext cx="3797845" cy="3001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l="4823" t="11379" r="12636" b="21365"/>
          <a:stretch/>
        </p:blipFill>
        <p:spPr>
          <a:xfrm>
            <a:off x="8072562" y="3332480"/>
            <a:ext cx="3697356" cy="30126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5856" y="3230050"/>
            <a:ext cx="3370805" cy="31150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62831" y="113147"/>
            <a:ext cx="2935765" cy="3237977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www.raminsami.ir</a:t>
            </a:r>
            <a:endParaRPr lang="en-US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927274" y="1902497"/>
            <a:ext cx="702795" cy="702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50992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95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Incidence 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6854" y="191193"/>
            <a:ext cx="1041062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buFont typeface="Wingdings" panose="05000000000000000000" pitchFamily="2" charset="2"/>
              <a:buChar char="§"/>
            </a:pPr>
            <a:r>
              <a:rPr lang="en-US" dirty="0" smtClean="0"/>
              <a:t>  CAP </a:t>
            </a:r>
            <a:r>
              <a:rPr lang="en-US" dirty="0"/>
              <a:t>is one of the most common and morbid </a:t>
            </a:r>
            <a:r>
              <a:rPr lang="en-US" dirty="0" smtClean="0"/>
              <a:t>conditions </a:t>
            </a:r>
            <a:r>
              <a:rPr lang="en-US" dirty="0"/>
              <a:t>in clinical practice </a:t>
            </a:r>
            <a:r>
              <a:rPr lang="en-US" dirty="0" smtClean="0"/>
              <a:t> 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en-US" dirty="0" smtClean="0"/>
              <a:t>  In </a:t>
            </a:r>
            <a:r>
              <a:rPr lang="en-US" dirty="0"/>
              <a:t>the United States, CAP accounts for over </a:t>
            </a:r>
            <a:r>
              <a:rPr lang="en-US" dirty="0">
                <a:solidFill>
                  <a:srgbClr val="FF0000"/>
                </a:solidFill>
              </a:rPr>
              <a:t>4.5 million outpatient </a:t>
            </a:r>
            <a:r>
              <a:rPr lang="en-US" dirty="0"/>
              <a:t>and emergency room visits annually, corresponding to approximately 0.4 percent of all encounters 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en-US" dirty="0" smtClean="0"/>
              <a:t>  CAP </a:t>
            </a:r>
            <a:r>
              <a:rPr lang="en-US" dirty="0"/>
              <a:t>is the </a:t>
            </a:r>
            <a:r>
              <a:rPr lang="en-US" dirty="0">
                <a:solidFill>
                  <a:srgbClr val="FF0000"/>
                </a:solidFill>
              </a:rPr>
              <a:t>second</a:t>
            </a:r>
            <a:r>
              <a:rPr lang="en-US" dirty="0"/>
              <a:t> most common cause of hospitalization and the most common infectious cause of death 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en-US" dirty="0" smtClean="0"/>
              <a:t>  Approximately </a:t>
            </a:r>
            <a:r>
              <a:rPr lang="en-US" dirty="0">
                <a:solidFill>
                  <a:srgbClr val="FF0000"/>
                </a:solidFill>
              </a:rPr>
              <a:t>650 adults </a:t>
            </a:r>
            <a:r>
              <a:rPr lang="en-US" dirty="0"/>
              <a:t>are hospitalized with CAP every year per 100,000 </a:t>
            </a:r>
            <a:endParaRPr lang="en-US" dirty="0" smtClean="0"/>
          </a:p>
          <a:p>
            <a:pPr algn="just">
              <a:buFont typeface="Wingdings" panose="05000000000000000000" pitchFamily="2" charset="2"/>
              <a:buChar char="§"/>
            </a:pPr>
            <a:r>
              <a:rPr lang="en-US" dirty="0" smtClean="0"/>
              <a:t>  </a:t>
            </a:r>
            <a:r>
              <a:rPr lang="en-US" dirty="0" smtClean="0">
                <a:solidFill>
                  <a:srgbClr val="FF0000"/>
                </a:solidFill>
              </a:rPr>
              <a:t>1.5 million </a:t>
            </a:r>
            <a:r>
              <a:rPr lang="en-US" dirty="0"/>
              <a:t>hospitalizations each year 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en-US" dirty="0" smtClean="0"/>
              <a:t>  Nearly </a:t>
            </a:r>
            <a:r>
              <a:rPr lang="en-US" dirty="0"/>
              <a:t>9 percent of patients hospitalized with CAP will be </a:t>
            </a:r>
            <a:r>
              <a:rPr lang="en-US" dirty="0" err="1"/>
              <a:t>rehospitalized</a:t>
            </a:r>
            <a:r>
              <a:rPr lang="en-US" dirty="0"/>
              <a:t> due to a new episode of CAP during the same year.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www.raminsami.ir</a:t>
            </a:r>
            <a:endParaRPr lang="en-US"/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62843" y="762409"/>
            <a:ext cx="737749" cy="737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52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76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6854" y="191193"/>
            <a:ext cx="1041062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b="44245"/>
          <a:stretch/>
        </p:blipFill>
        <p:spPr>
          <a:xfrm>
            <a:off x="311606" y="666942"/>
            <a:ext cx="10765697" cy="5525517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www.raminsami.ir</a:t>
            </a:r>
            <a:endParaRPr lang="en-US"/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90978" y="167855"/>
            <a:ext cx="720833" cy="720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844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96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r>
              <a:rPr lang="en-US" dirty="0"/>
              <a:t>R</a:t>
            </a:r>
            <a:r>
              <a:rPr lang="en-US" dirty="0" smtClean="0"/>
              <a:t>isk factor 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6854" y="191193"/>
            <a:ext cx="1041062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6875" y="2113522"/>
            <a:ext cx="10058400" cy="402336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b="1" dirty="0" smtClean="0"/>
              <a:t>  Old age   &gt;65 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 smtClean="0"/>
              <a:t>  Chronic comorbidity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 smtClean="0"/>
              <a:t>  Viral </a:t>
            </a:r>
            <a:r>
              <a:rPr lang="en-US" b="1" dirty="0"/>
              <a:t>respiratory tract </a:t>
            </a:r>
            <a:r>
              <a:rPr lang="en-US" b="1" dirty="0" smtClean="0"/>
              <a:t>infection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 smtClean="0"/>
              <a:t>  impaired </a:t>
            </a:r>
            <a:r>
              <a:rPr lang="en-US" b="1" dirty="0"/>
              <a:t>airway </a:t>
            </a:r>
            <a:r>
              <a:rPr lang="en-US" b="1" dirty="0" smtClean="0"/>
              <a:t>protection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 smtClean="0"/>
              <a:t>  Smoking </a:t>
            </a:r>
            <a:r>
              <a:rPr lang="en-US" b="1" dirty="0"/>
              <a:t>and alcohol overuse </a:t>
            </a:r>
            <a:endParaRPr lang="en-US" b="1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 smtClean="0"/>
              <a:t>  Other </a:t>
            </a:r>
            <a:r>
              <a:rPr lang="en-US" b="1" dirty="0"/>
              <a:t>lifestyle factors</a:t>
            </a:r>
            <a:endParaRPr lang="en-US" b="1" dirty="0" smtClean="0"/>
          </a:p>
          <a:p>
            <a:pPr>
              <a:buFont typeface="Arial" panose="020B0604020202020204" pitchFamily="34" charset="0"/>
              <a:buChar char="•"/>
            </a:pPr>
            <a:endParaRPr lang="en-US" b="1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www.raminsami.ir</a:t>
            </a:r>
            <a:endParaRPr lang="en-US"/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22498" y="885199"/>
            <a:ext cx="677594" cy="677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58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24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4800" y="-823351"/>
            <a:ext cx="11064240" cy="169856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 Pathophysiology </a:t>
            </a:r>
            <a:endParaRPr lang="en-US" sz="32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6854" y="191193"/>
            <a:ext cx="1041062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Overview of community-acquired pneumonia in adults - UpToDate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2" b="7179"/>
          <a:stretch/>
        </p:blipFill>
        <p:spPr bwMode="auto">
          <a:xfrm>
            <a:off x="3389811" y="1293223"/>
            <a:ext cx="5963008" cy="4983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www.raminsami.ir</a:t>
            </a:r>
            <a:endParaRPr lang="en-US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70277" y="326641"/>
            <a:ext cx="731652" cy="731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891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78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9789" y="-233010"/>
            <a:ext cx="10058400" cy="1450757"/>
          </a:xfrm>
        </p:spPr>
        <p:txBody>
          <a:bodyPr>
            <a:normAutofit/>
          </a:bodyPr>
          <a:lstStyle/>
          <a:p>
            <a:r>
              <a:rPr lang="en-US" sz="3600" dirty="0" smtClean="0"/>
              <a:t> Pathophysiology </a:t>
            </a:r>
            <a:endParaRPr lang="en-US" sz="36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6854" y="191193"/>
            <a:ext cx="1041062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Integrative Physiology of Pneumonia | Physiological Reviews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0033" y="1881323"/>
            <a:ext cx="5617531" cy="4291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www.raminsami.ir</a:t>
            </a:r>
            <a:endParaRPr lang="en-US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8018" y="568068"/>
            <a:ext cx="649679" cy="649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69035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Symptom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6854" y="191193"/>
            <a:ext cx="1041062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3406" y="2100460"/>
            <a:ext cx="10058400" cy="402336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800" dirty="0" smtClean="0"/>
              <a:t>  Acute syndrome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800" dirty="0" smtClean="0"/>
              <a:t>  Subacute syndrome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800" dirty="0" smtClean="0"/>
              <a:t>  Chronic syndrome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2800" dirty="0"/>
          </a:p>
          <a:p>
            <a:pPr lvl="2">
              <a:buFont typeface="Wingdings" panose="05000000000000000000" pitchFamily="2" charset="2"/>
              <a:buChar char="ü"/>
            </a:pPr>
            <a:r>
              <a:rPr lang="en-US" sz="2200" dirty="0" smtClean="0"/>
              <a:t>Thoracic symptom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sz="2200" dirty="0" smtClean="0"/>
              <a:t>Systemic symptom 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2800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www.raminsami.ir</a:t>
            </a:r>
            <a:endParaRPr lang="en-US"/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36567" y="898000"/>
            <a:ext cx="689652" cy="689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582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26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3202</TotalTime>
  <Words>232</Words>
  <Application>Microsoft Office PowerPoint</Application>
  <PresentationFormat>Widescreen</PresentationFormat>
  <Paragraphs>70</Paragraphs>
  <Slides>15</Slides>
  <Notes>0</Notes>
  <HiddenSlides>0</HiddenSlides>
  <MMClips>15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Wingdings</vt:lpstr>
      <vt:lpstr>Retrospect</vt:lpstr>
      <vt:lpstr>Respiratory infectious disease  (part 2 : pneumonia)</vt:lpstr>
      <vt:lpstr>Introduction  </vt:lpstr>
      <vt:lpstr> Introduction </vt:lpstr>
      <vt:lpstr> Incidence </vt:lpstr>
      <vt:lpstr> </vt:lpstr>
      <vt:lpstr> Risk factor </vt:lpstr>
      <vt:lpstr> Pathophysiology </vt:lpstr>
      <vt:lpstr> Pathophysiology </vt:lpstr>
      <vt:lpstr> Symptom</vt:lpstr>
      <vt:lpstr>Acute pneumonia</vt:lpstr>
      <vt:lpstr>Sub acute pneumonia</vt:lpstr>
      <vt:lpstr>Chronic pneumonia</vt:lpstr>
      <vt:lpstr>Extra pulmonary presentation</vt:lpstr>
      <vt:lpstr>Diagnosis of pneumonia </vt:lpstr>
      <vt:lpstr>Microbiological investigation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Approach to respiratory infectious disease</dc:title>
  <dc:creator>ramin</dc:creator>
  <cp:lastModifiedBy>ba</cp:lastModifiedBy>
  <cp:revision>92</cp:revision>
  <dcterms:created xsi:type="dcterms:W3CDTF">2021-10-01T08:50:54Z</dcterms:created>
  <dcterms:modified xsi:type="dcterms:W3CDTF">2022-11-30T08:18:11Z</dcterms:modified>
</cp:coreProperties>
</file>